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fntdata" ContentType="application/x-fontdata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embedTrueTypeFonts="1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1658600" cy="6562725" type="screen4x3"/>
  <p:notesSz cx="6858000" cy="9144000"/>
  <p:embeddedFontLst>
    <p:embeddedFont>
      <p:font typeface="Plus Jakarta Sans"/>
      <p:regular r:id="rId19"/>
      <p:bold r:id="rId20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38481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8100" cy="6562725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3"/>
          <a:srcRect l="33509" r="33509"/>
          <a:stretch>
            <a:fillRect/>
          </a:stretch>
        </p:blipFill>
        <p:spPr>
          <a:xfrm>
            <a:off x="0" y="0"/>
            <a:ext cx="3848100" cy="65627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48100" y="0"/>
            <a:ext cx="78105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4181475" y="333375"/>
            <a:ext cx="1228725" cy="381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81475" y="356321"/>
            <a:ext cx="1228725" cy="33510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181475" y="4972050"/>
            <a:ext cx="7153275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Minor Project –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181475" y="5524500"/>
            <a:ext cx="7153275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Cybersecurity Internship at Naviotech Solution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181475" y="5972175"/>
            <a:ext cx="7153275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DD/MM/YYYY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457200" y="457200"/>
            <a:ext cx="1074420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457200" y="457200"/>
            <a:ext cx="5257800" cy="5648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62000"/>
            <a:ext cx="1162050" cy="381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2000" y="1143000"/>
            <a:ext cx="4648200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Conclusion &amp; Future Improvements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2000" y="1504950"/>
            <a:ext cx="4648200" cy="3257550"/>
          </a:xfrm>
          <a:prstGeom prst="roundRect">
            <a:avLst>
              <a:gd name="adj" fmla="val 233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Zero Trust strengthens enterprise security by eliminating implicit trust, proving effective against modern cyber threats.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2000" y="4762500"/>
            <a:ext cx="4648200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Thank you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000" y="5019675"/>
            <a:ext cx="4648200" cy="7810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762000" y="5019675"/>
            <a:ext cx="4648200" cy="2762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62000" y="5019675"/>
            <a:ext cx="4648200" cy="27622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196"/>
              </a:lnSpc>
            </a:pPr>
            <a:r>
              <a:rPr sz="1800">
                <a:solidFill>
                  <a:srgbClr val="3D3D3D"/>
                </a:solidFill>
                <a:latin typeface="Plus Jakarta Sans"/>
              </a:rPr>
              <a:t>Zero Trust strengthens enterprise security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0" y="5524500"/>
            <a:ext cx="4648200" cy="2762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62000" y="5524500"/>
            <a:ext cx="4648200" cy="27622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196"/>
              </a:lnSpc>
            </a:pPr>
            <a:r>
              <a:rPr sz="1800">
                <a:solidFill>
                  <a:srgbClr val="3D3D3D"/>
                </a:solidFill>
                <a:latin typeface="Plus Jakarta Sans"/>
              </a:rPr>
              <a:t>Eliminates implicit trust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3600" y="457200"/>
            <a:ext cx="525780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5943600" y="457200"/>
            <a:ext cx="525780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5943600" y="457200"/>
            <a:ext cx="5257800" cy="1828800"/>
          </a:xfrm>
          <a:prstGeom prst="roundRect">
            <a:avLst>
              <a:gd name="adj" fmla="val 416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8" name="Rounded Rectangle 17"/>
          <p:cNvSpPr/>
          <p:nvPr/>
        </p:nvSpPr>
        <p:spPr>
          <a:xfrm>
            <a:off x="6248400" y="1247775"/>
            <a:ext cx="247650" cy="247650"/>
          </a:xfrm>
          <a:prstGeom prst="roundRect">
            <a:avLst>
              <a:gd name="adj" fmla="val 3076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47775"/>
            <a:ext cx="247650" cy="24765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724650" y="962025"/>
            <a:ext cx="4171950" cy="819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724650" y="962025"/>
            <a:ext cx="41814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Enhanced Protection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24650" y="1323975"/>
            <a:ext cx="4181475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Zero Trust architecture provides robust defense against modern cyber threats through continuous verification.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943600" y="2362200"/>
            <a:ext cx="5257800" cy="1838325"/>
          </a:xfrm>
          <a:prstGeom prst="roundRect">
            <a:avLst>
              <a:gd name="adj" fmla="val 414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4" name="Rounded Rectangle 23"/>
          <p:cNvSpPr/>
          <p:nvPr/>
        </p:nvSpPr>
        <p:spPr>
          <a:xfrm>
            <a:off x="6248400" y="3152775"/>
            <a:ext cx="247650" cy="238125"/>
          </a:xfrm>
          <a:prstGeom prst="roundRect">
            <a:avLst>
              <a:gd name="adj" fmla="val 32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152775"/>
            <a:ext cx="247650" cy="23812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724650" y="2867025"/>
            <a:ext cx="4171950" cy="819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724650" y="2867025"/>
            <a:ext cx="41814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Proven Effectiveness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24650" y="3228975"/>
            <a:ext cx="4181475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Successfully addresses security challenges by removing implicit trust assumptions from network architecture.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943600" y="4276725"/>
            <a:ext cx="5257800" cy="1828800"/>
          </a:xfrm>
          <a:prstGeom prst="roundRect">
            <a:avLst>
              <a:gd name="adj" fmla="val 416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0" name="Rounded Rectangle 29"/>
          <p:cNvSpPr/>
          <p:nvPr/>
        </p:nvSpPr>
        <p:spPr>
          <a:xfrm>
            <a:off x="6248400" y="5067300"/>
            <a:ext cx="247650" cy="247650"/>
          </a:xfrm>
          <a:prstGeom prst="roundRect">
            <a:avLst>
              <a:gd name="adj" fmla="val 3076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5067300"/>
            <a:ext cx="247650" cy="2476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724650" y="4781550"/>
            <a:ext cx="4171950" cy="819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724650" y="4781550"/>
            <a:ext cx="41814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Future Ready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24650" y="5143500"/>
            <a:ext cx="4181475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Scalable framework that adapts to evolving threat landscapes and organizational growth.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457200" y="457200"/>
            <a:ext cx="1074420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457200" y="457200"/>
            <a:ext cx="489585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4895850" cy="564832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rcRect l="6661" r="6661"/>
          <a:stretch>
            <a:fillRect/>
          </a:stretch>
        </p:blipFill>
        <p:spPr>
          <a:xfrm>
            <a:off x="457200" y="457200"/>
            <a:ext cx="4895850" cy="5648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05550" y="457200"/>
            <a:ext cx="4895850" cy="5648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6305550" y="457200"/>
            <a:ext cx="4895850" cy="12382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05550" y="457200"/>
            <a:ext cx="4895850" cy="12382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6305550" y="457200"/>
            <a:ext cx="4895850" cy="12382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2" name="Rounded Rectangle 11"/>
          <p:cNvSpPr/>
          <p:nvPr/>
        </p:nvSpPr>
        <p:spPr>
          <a:xfrm>
            <a:off x="6305550" y="457200"/>
            <a:ext cx="304800" cy="304800"/>
          </a:xfrm>
          <a:prstGeom prst="roundRect">
            <a:avLst>
              <a:gd name="adj" fmla="val 25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457200"/>
            <a:ext cx="304800" cy="304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05550" y="990600"/>
            <a:ext cx="4895850" cy="7048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Zero Trust Architecture for Enterprise Security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05550" y="1885950"/>
            <a:ext cx="4895850" cy="2667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6305550" y="1885950"/>
            <a:ext cx="4895850" cy="9906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6457950" y="20383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2038350"/>
            <a:ext cx="171450" cy="1714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743700" y="2038350"/>
            <a:ext cx="4305300" cy="685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743700" y="2038350"/>
            <a:ext cx="4314825" cy="6858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Traditional perimeter-based security assumes trust inside the network, but modern enterprises face risks from remote work, cloud services, and insider threats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05550" y="2952750"/>
            <a:ext cx="4895850" cy="762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2" name="Rounded Rectangle 21"/>
          <p:cNvSpPr/>
          <p:nvPr/>
        </p:nvSpPr>
        <p:spPr>
          <a:xfrm>
            <a:off x="6457950" y="31051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950" y="3105150"/>
            <a:ext cx="171450" cy="16192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743700" y="3105150"/>
            <a:ext cx="4305300" cy="45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743700" y="3105150"/>
            <a:ext cx="4314825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Zero Trust Architecture eliminates implicit trust and enforces security verification at every access request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305550" y="3790950"/>
            <a:ext cx="4895850" cy="762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457950" y="39433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950" y="3943350"/>
            <a:ext cx="171450" cy="17145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43700" y="3943350"/>
            <a:ext cx="4305300" cy="457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743700" y="3943350"/>
            <a:ext cx="4314825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Objective: Design and simulate a Zero Trust security framework for enterprise environments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457200" y="457200"/>
            <a:ext cx="10744200" cy="3238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457200" y="457200"/>
            <a:ext cx="1219200" cy="323850"/>
          </a:xfrm>
          <a:prstGeom prst="roundRect">
            <a:avLst>
              <a:gd name="adj" fmla="val 235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wrap="square" tIns="76200" rIns="76200" bIns="76200" lIns="76200"/>
          <a:lstStyle/>
          <a:p>
            <a:pPr algn="ctr">
              <a:lnSpc>
                <a:spcPts val="1197"/>
              </a:lnSpc>
            </a:pPr>
            <a:r>
              <a:rPr sz="900">
                <a:solidFill>
                  <a:srgbClr val="7562AE"/>
                </a:solidFill>
                <a:latin typeface="Plus Jakarta Sans"/>
              </a:rPr>
              <a:t>CORE CONCEPT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857250"/>
            <a:ext cx="10744200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Never Trust, Always Verify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409700"/>
            <a:ext cx="10744200" cy="3238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457200" y="1409700"/>
            <a:ext cx="1228725" cy="323850"/>
          </a:xfrm>
          <a:prstGeom prst="roundRect">
            <a:avLst>
              <a:gd name="adj" fmla="val 235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wrap="square" tIns="76200" rIns="76200" bIns="76200" lIns="76200"/>
          <a:lstStyle/>
          <a:p>
            <a:pPr algn="ctr">
              <a:lnSpc>
                <a:spcPts val="1197"/>
              </a:lnSpc>
            </a:pPr>
            <a:r>
              <a:rPr sz="900">
                <a:solidFill>
                  <a:srgbClr val="7562AE"/>
                </a:solidFill>
                <a:latin typeface="Plus Jakarta Sans"/>
              </a:rPr>
              <a:t>KEY PRINCIPLES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809750"/>
            <a:ext cx="10744200" cy="3695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0" name="Rounded Rectangle 9"/>
          <p:cNvSpPr/>
          <p:nvPr/>
        </p:nvSpPr>
        <p:spPr>
          <a:xfrm>
            <a:off x="457200" y="1809750"/>
            <a:ext cx="10744200" cy="866775"/>
          </a:xfrm>
          <a:prstGeom prst="roundRect">
            <a:avLst>
              <a:gd name="adj" fmla="val 87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609600" y="19621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2150"/>
            <a:ext cx="171450" cy="171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95350" y="1962150"/>
            <a:ext cx="10153650" cy="5619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95350" y="1962150"/>
            <a:ext cx="101631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Verify Identity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5350" y="2266950"/>
            <a:ext cx="10163175" cy="25717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Verify identity before granting access to any resource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57200" y="2752725"/>
            <a:ext cx="10744200" cy="866775"/>
          </a:xfrm>
          <a:prstGeom prst="roundRect">
            <a:avLst>
              <a:gd name="adj" fmla="val 87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7" name="Rounded Rectangle 16"/>
          <p:cNvSpPr/>
          <p:nvPr/>
        </p:nvSpPr>
        <p:spPr>
          <a:xfrm>
            <a:off x="609600" y="2905125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05125"/>
            <a:ext cx="171450" cy="1714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95350" y="2905125"/>
            <a:ext cx="10153650" cy="5619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95350" y="2905125"/>
            <a:ext cx="101631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Least Privilege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5350" y="3209925"/>
            <a:ext cx="10163175" cy="25717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Grant minimum access needed with continuous monitoring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57200" y="3695700"/>
            <a:ext cx="10744200" cy="866775"/>
          </a:xfrm>
          <a:prstGeom prst="roundRect">
            <a:avLst>
              <a:gd name="adj" fmla="val 87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3" name="Rounded Rectangle 22"/>
          <p:cNvSpPr/>
          <p:nvPr/>
        </p:nvSpPr>
        <p:spPr>
          <a:xfrm>
            <a:off x="609600" y="384810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48100"/>
            <a:ext cx="171450" cy="17145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95350" y="3848100"/>
            <a:ext cx="10153650" cy="5619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95350" y="3848100"/>
            <a:ext cx="101631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Assume Breach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5350" y="4152900"/>
            <a:ext cx="10163175" cy="25717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Operate with assumption that systems may be compromised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57200" y="4638675"/>
            <a:ext cx="10744200" cy="866775"/>
          </a:xfrm>
          <a:prstGeom prst="roundRect">
            <a:avLst>
              <a:gd name="adj" fmla="val 879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09600" y="4791075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91075"/>
            <a:ext cx="171450" cy="1714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95350" y="4791075"/>
            <a:ext cx="10153650" cy="5619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95350" y="4791075"/>
            <a:ext cx="101631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Minimize Attack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95350" y="5095875"/>
            <a:ext cx="10163175" cy="257175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Reduce attack surface and prevent lateral movement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457200" y="457200"/>
            <a:ext cx="10744200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Authentication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09650"/>
            <a:ext cx="10744200" cy="4705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1009650"/>
            <a:ext cx="5257800" cy="4705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457200" y="1009650"/>
            <a:ext cx="5257800" cy="4705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457200" y="1009650"/>
            <a:ext cx="5257800" cy="2085975"/>
          </a:xfrm>
          <a:prstGeom prst="roundRect">
            <a:avLst>
              <a:gd name="adj" fmla="val 365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762000" y="1314450"/>
            <a:ext cx="200025" cy="200025"/>
          </a:xfrm>
          <a:prstGeom prst="roundRect">
            <a:avLst>
              <a:gd name="adj" fmla="val 38095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14450"/>
            <a:ext cx="200025" cy="200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0" y="1733550"/>
            <a:ext cx="464820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Multi-Factor Authentication (MFA)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0" y="2095500"/>
            <a:ext cx="4648200" cy="6858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Requires multiple proofs: Password, OTP, Biometric</a:t>
            </a:r>
          </a:p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​</a:t>
            </a:r>
          </a:p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Protects against credential theft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57200" y="3171825"/>
            <a:ext cx="5257800" cy="2543175"/>
          </a:xfrm>
          <a:prstGeom prst="roundRect">
            <a:avLst>
              <a:gd name="adj" fmla="val 299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762000" y="3476625"/>
            <a:ext cx="200025" cy="200025"/>
          </a:xfrm>
          <a:prstGeom prst="roundRect">
            <a:avLst>
              <a:gd name="adj" fmla="val 38095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76625"/>
            <a:ext cx="200025" cy="2000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2000" y="3895725"/>
            <a:ext cx="464820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Role-Based Access Control (RBAC)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2000" y="4257675"/>
            <a:ext cx="4648200" cy="11430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Access granted based on job roles</a:t>
            </a:r>
          </a:p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​</a:t>
            </a:r>
          </a:p>
          <a:p>
            <a:pPr algn="l">
              <a:lnSpc>
                <a:spcPts val="1800"/>
              </a:lnSpc>
            </a:pPr>
            <a:r>
              <a:rPr sz="1200" b="1">
                <a:solidFill>
                  <a:srgbClr val="3D3D3D"/>
                </a:solidFill>
                <a:latin typeface="Plus Jakarta Sans"/>
              </a:rPr>
              <a:t>Admin</a:t>
            </a:r>
            <a:r>
              <a:rPr sz="1200">
                <a:solidFill>
                  <a:srgbClr val="3D3D3D"/>
                </a:solidFill>
                <a:latin typeface="Plus Jakarta Sans"/>
              </a:rPr>
              <a:t> → Full access
</a:t>
            </a:r>
            <a:r>
              <a:rPr sz="1200" b="1">
                <a:solidFill>
                  <a:srgbClr val="3D3D3D"/>
                </a:solidFill>
                <a:latin typeface="Plus Jakarta Sans"/>
              </a:rPr>
              <a:t>Employee</a:t>
            </a:r>
            <a:r>
              <a:rPr sz="1200">
                <a:solidFill>
                  <a:srgbClr val="3D3D3D"/>
                </a:solidFill>
                <a:latin typeface="Plus Jakarta Sans"/>
              </a:rPr>
              <a:t> → Limited access
</a:t>
            </a:r>
            <a:r>
              <a:rPr sz="1200" b="1">
                <a:solidFill>
                  <a:srgbClr val="3D3D3D"/>
                </a:solidFill>
                <a:latin typeface="Plus Jakarta Sans"/>
              </a:rPr>
              <a:t>Guest</a:t>
            </a:r>
            <a:r>
              <a:rPr sz="1200">
                <a:solidFill>
                  <a:srgbClr val="3D3D3D"/>
                </a:solidFill>
                <a:latin typeface="Plus Jakarta Sans"/>
              </a:rPr>
              <a:t> → Read-only access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43600" y="1009650"/>
            <a:ext cx="5257800" cy="4705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009650"/>
            <a:ext cx="5257800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457200" y="457200"/>
            <a:ext cx="10744200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Zero Trust Framework 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09650"/>
            <a:ext cx="10744200" cy="403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1009650"/>
            <a:ext cx="5257800" cy="403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457200" y="1009650"/>
            <a:ext cx="5257800" cy="403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457200" y="1009650"/>
            <a:ext cx="5257800" cy="1066800"/>
          </a:xfrm>
          <a:prstGeom prst="roundRect">
            <a:avLst>
              <a:gd name="adj" fmla="val 71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609600" y="11620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62050"/>
            <a:ext cx="171450" cy="1714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95350" y="1162050"/>
            <a:ext cx="466725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895350" y="1162050"/>
            <a:ext cx="46767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Identity &amp; Access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350" y="1466850"/>
            <a:ext cx="4676775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IAM controls user authentication and authorization across all resources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57200" y="2152650"/>
            <a:ext cx="5257800" cy="838200"/>
          </a:xfrm>
          <a:prstGeom prst="roundRect">
            <a:avLst>
              <a:gd name="adj" fmla="val 90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5" name="Rounded Rectangle 14"/>
          <p:cNvSpPr/>
          <p:nvPr/>
        </p:nvSpPr>
        <p:spPr>
          <a:xfrm>
            <a:off x="609600" y="23050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05050"/>
            <a:ext cx="171450" cy="1714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95350" y="2305050"/>
            <a:ext cx="466725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95350" y="2305050"/>
            <a:ext cx="46767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Device Verification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350" y="2609850"/>
            <a:ext cx="4676775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Validates device health and compliance before granting access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57200" y="3067050"/>
            <a:ext cx="5257800" cy="1066800"/>
          </a:xfrm>
          <a:prstGeom prst="roundRect">
            <a:avLst>
              <a:gd name="adj" fmla="val 714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09600" y="32194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219450"/>
            <a:ext cx="171450" cy="17145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95350" y="3219450"/>
            <a:ext cx="466725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95350" y="3219450"/>
            <a:ext cx="46767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Micro-segmentation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5350" y="3524250"/>
            <a:ext cx="4676775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Isolates network segments to contain threats and limit lateral movement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57200" y="4210050"/>
            <a:ext cx="5257800" cy="838200"/>
          </a:xfrm>
          <a:prstGeom prst="roundRect">
            <a:avLst>
              <a:gd name="adj" fmla="val 909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7" name="Rounded Rectangle 26"/>
          <p:cNvSpPr/>
          <p:nvPr/>
        </p:nvSpPr>
        <p:spPr>
          <a:xfrm>
            <a:off x="609600" y="4362450"/>
            <a:ext cx="171450" cy="171450"/>
          </a:xfrm>
          <a:prstGeom prst="roundRect">
            <a:avLst>
              <a:gd name="adj" fmla="val 44444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362450"/>
            <a:ext cx="171450" cy="17145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95350" y="4362450"/>
            <a:ext cx="466725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895350" y="4362450"/>
            <a:ext cx="467677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Encrypted Communication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5350" y="4667250"/>
            <a:ext cx="4676775" cy="2286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Secures all data in transit with end-to-end encryption protocols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943600" y="1009650"/>
            <a:ext cx="5257800" cy="403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009650"/>
            <a:ext cx="5257800" cy="4038600"/>
          </a:xfrm>
          <a:prstGeom prst="rect">
            <a:avLst/>
          </a:prstGeom>
        </p:spPr>
      </p:pic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7"/>
          <a:srcRect t="11594" b="11594"/>
          <a:stretch>
            <a:fillRect/>
          </a:stretch>
        </p:blipFill>
        <p:spPr>
          <a:xfrm>
            <a:off x="5943600" y="1009650"/>
            <a:ext cx="5257800" cy="4038600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457200" y="5238750"/>
            <a:ext cx="10744200" cy="257175"/>
          </a:xfrm>
          <a:prstGeom prst="roundRect">
            <a:avLst>
              <a:gd name="adj" fmla="val 296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025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Architecture Flow: User → Identity Verification → Policy Check → Secure Access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457200" y="1866900"/>
            <a:ext cx="10744200" cy="3238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457200" y="1866900"/>
            <a:ext cx="866775" cy="323850"/>
          </a:xfrm>
          <a:prstGeom prst="roundRect">
            <a:avLst>
              <a:gd name="adj" fmla="val 2352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wrap="square" tIns="76200" rIns="76200" bIns="76200" lIns="76200"/>
          <a:lstStyle/>
          <a:p>
            <a:pPr algn="ctr">
              <a:lnSpc>
                <a:spcPts val="1197"/>
              </a:lnSpc>
            </a:pPr>
            <a:r>
              <a:rPr sz="900">
                <a:solidFill>
                  <a:srgbClr val="7562AE"/>
                </a:solidFill>
                <a:latin typeface="Plus Jakarta Sans"/>
              </a:rPr>
              <a:t>LAB SETUP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257425"/>
            <a:ext cx="10744200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Virtualized Enterprise Simulation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819400"/>
            <a:ext cx="10744200" cy="18859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457200" y="2819400"/>
            <a:ext cx="10744200" cy="18859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457200" y="2819400"/>
            <a:ext cx="2628900" cy="1885950"/>
          </a:xfrm>
          <a:prstGeom prst="roundRect">
            <a:avLst>
              <a:gd name="adj" fmla="val 404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62000" y="3124200"/>
            <a:ext cx="201930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Tools Used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3486150"/>
            <a:ext cx="2019300" cy="6858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/>
          </a:p>
          <a:p>
            <a:pPr lvl="1" marL="228600" indent="-228600" algn="l">
              <a:lnSpc>
                <a:spcPts val="1800"/>
              </a:lnSpc>
              <a:buChar char="•"/>
            </a:pPr>
            <a:r>
              <a:rPr sz="1200">
                <a:solidFill>
                  <a:srgbClr val="3D3D3D"/>
                </a:solidFill>
                <a:latin typeface="Plus Jakarta Sans"/>
              </a:rPr>
              <a:t>VMware / VirtualBox</a:t>
            </a:r>
          </a:p>
          <a:p>
            <a:pPr lvl="1" marL="228600" indent="-228600" algn="l">
              <a:lnSpc>
                <a:spcPts val="1800"/>
              </a:lnSpc>
              <a:buChar char="•"/>
            </a:pPr>
            <a:r>
              <a:rPr sz="1200">
                <a:solidFill>
                  <a:srgbClr val="3D3D3D"/>
                </a:solidFill>
                <a:latin typeface="Plus Jakarta Sans"/>
              </a:rPr>
              <a:t>Docker Containers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162300" y="2819400"/>
            <a:ext cx="2628900" cy="1885950"/>
          </a:xfrm>
          <a:prstGeom prst="roundRect">
            <a:avLst>
              <a:gd name="adj" fmla="val 404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467100" y="3124200"/>
            <a:ext cx="201930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VM 1: Identity Provider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67100" y="3486150"/>
            <a:ext cx="2019300" cy="6858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IAM Server for authentication and authorization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67400" y="2819400"/>
            <a:ext cx="2628900" cy="1885950"/>
          </a:xfrm>
          <a:prstGeom prst="roundRect">
            <a:avLst>
              <a:gd name="adj" fmla="val 404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172200" y="3124200"/>
            <a:ext cx="201930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VM 2 &amp; 3: Core Systems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2200" y="3486150"/>
            <a:ext cx="2019300" cy="9144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/>
          </a:p>
          <a:p>
            <a:pPr lvl="1" marL="228600" indent="-228600" algn="l">
              <a:lnSpc>
                <a:spcPts val="1800"/>
              </a:lnSpc>
              <a:buChar char="•"/>
            </a:pPr>
            <a:r>
              <a:rPr sz="1200">
                <a:solidFill>
                  <a:srgbClr val="3D3D3D"/>
                </a:solidFill>
                <a:latin typeface="Plus Jakarta Sans"/>
              </a:rPr>
              <a:t>Employee System</a:t>
            </a:r>
          </a:p>
          <a:p>
            <a:pPr lvl="1" marL="228600" indent="-228600" algn="l">
              <a:lnSpc>
                <a:spcPts val="1800"/>
              </a:lnSpc>
              <a:buChar char="•"/>
            </a:pPr>
            <a:r>
              <a:rPr sz="1200">
                <a:solidFill>
                  <a:srgbClr val="3D3D3D"/>
                </a:solidFill>
                <a:latin typeface="Plus Jakarta Sans"/>
              </a:rPr>
              <a:t>Secure Application Server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572500" y="2819400"/>
            <a:ext cx="2628900" cy="1885950"/>
          </a:xfrm>
          <a:prstGeom prst="roundRect">
            <a:avLst>
              <a:gd name="adj" fmla="val 404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877300" y="3124200"/>
            <a:ext cx="201930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VM 4: Attacker Simulation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77300" y="3486150"/>
            <a:ext cx="2019300" cy="457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l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Test Zero Trust controls in real-world scenarios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78105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333375" y="333375"/>
            <a:ext cx="7153275" cy="361950"/>
          </a:xfrm>
          <a:prstGeom prst="roundRect">
            <a:avLst>
              <a:gd name="adj" fmla="val 21052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wrap="square" tIns="0" rIns="0" bIns="0" lIns="0"/>
          <a:lstStyle/>
          <a:p>
            <a:pPr algn="l">
              <a:lnSpc>
                <a:spcPts val="2700"/>
              </a:lnSpc>
            </a:pPr>
            <a:r>
              <a:rPr sz="2400">
                <a:solidFill>
                  <a:srgbClr val="3D3D3D"/>
                </a:solidFill>
                <a:latin typeface="Plus Jakarta Sans"/>
              </a:rPr>
              <a:t>IAM &amp; Access Control Policies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33375" y="885825"/>
            <a:ext cx="7143750" cy="3562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333375" y="885825"/>
            <a:ext cx="7143750" cy="35623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333375" y="885825"/>
            <a:ext cx="2333625" cy="3562350"/>
          </a:xfrm>
          <a:prstGeom prst="roundRect">
            <a:avLst>
              <a:gd name="adj" fmla="val 326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1371600" y="1190625"/>
            <a:ext cx="257175" cy="247650"/>
          </a:xfrm>
          <a:prstGeom prst="roundRect">
            <a:avLst>
              <a:gd name="adj" fmla="val 3076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90625"/>
            <a:ext cx="257175" cy="24765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257300" y="1666875"/>
            <a:ext cx="476250" cy="152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wrap="square" tIns="0" rIns="0" bIns="0" lIns="0"/>
          <a:lstStyle/>
          <a:p>
            <a:pPr algn="ctr">
              <a:lnSpc>
                <a:spcPts val="1197"/>
              </a:lnSpc>
            </a:pPr>
            <a:r>
              <a:rPr sz="900">
                <a:solidFill>
                  <a:srgbClr val="7562AE"/>
                </a:solidFill>
                <a:latin typeface="Plus Jakarta Sans"/>
              </a:rPr>
              <a:t>IAM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8175" y="1971675"/>
            <a:ext cx="1724025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IAM Implementation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175" y="2333625"/>
            <a:ext cx="1724025" cy="6858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User authentication, role assignment, and policy enforcement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43200" y="885825"/>
            <a:ext cx="2324100" cy="3562350"/>
          </a:xfrm>
          <a:prstGeom prst="roundRect">
            <a:avLst>
              <a:gd name="adj" fmla="val 327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14" name="Rounded Rectangle 13"/>
          <p:cNvSpPr/>
          <p:nvPr/>
        </p:nvSpPr>
        <p:spPr>
          <a:xfrm>
            <a:off x="3781425" y="1190625"/>
            <a:ext cx="247650" cy="247650"/>
          </a:xfrm>
          <a:prstGeom prst="roundRect">
            <a:avLst>
              <a:gd name="adj" fmla="val 3076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5" y="1190625"/>
            <a:ext cx="247650" cy="24765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590925" y="1666875"/>
            <a:ext cx="619125" cy="152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wrap="square" tIns="0" rIns="0" bIns="0" lIns="0"/>
          <a:lstStyle/>
          <a:p>
            <a:pPr algn="ctr">
              <a:lnSpc>
                <a:spcPts val="1197"/>
              </a:lnSpc>
            </a:pPr>
            <a:r>
              <a:rPr sz="900">
                <a:solidFill>
                  <a:srgbClr val="7562AE"/>
                </a:solidFill>
                <a:latin typeface="Plus Jakarta Sans"/>
              </a:rPr>
              <a:t>POLICIES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0" y="1971675"/>
            <a:ext cx="1733550" cy="4191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Access Policy Example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2543175"/>
            <a:ext cx="1733550" cy="16002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MFA mandatory for admin access, employees restricted to assigned applications, unauthorized users denied access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143500" y="885825"/>
            <a:ext cx="2333625" cy="3562350"/>
          </a:xfrm>
          <a:prstGeom prst="roundRect">
            <a:avLst>
              <a:gd name="adj" fmla="val 326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20" name="Rounded Rectangle 19"/>
          <p:cNvSpPr/>
          <p:nvPr/>
        </p:nvSpPr>
        <p:spPr>
          <a:xfrm>
            <a:off x="6181725" y="1190625"/>
            <a:ext cx="247650" cy="247650"/>
          </a:xfrm>
          <a:prstGeom prst="roundRect">
            <a:avLst>
              <a:gd name="adj" fmla="val 30769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5" y="1190625"/>
            <a:ext cx="247650" cy="24765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5981700" y="1666875"/>
            <a:ext cx="647700" cy="152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wrap="square" tIns="0" rIns="0" bIns="0" lIns="0"/>
          <a:lstStyle/>
          <a:p>
            <a:pPr algn="ctr">
              <a:lnSpc>
                <a:spcPts val="1197"/>
              </a:lnSpc>
            </a:pPr>
            <a:r>
              <a:rPr sz="900">
                <a:solidFill>
                  <a:srgbClr val="7562AE"/>
                </a:solidFill>
                <a:latin typeface="Plus Jakarta Sans"/>
              </a:rPr>
              <a:t>SECURITY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48300" y="1971675"/>
            <a:ext cx="1733550" cy="20955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620"/>
              </a:lnSpc>
            </a:pPr>
            <a:r>
              <a:rPr sz="1350">
                <a:solidFill>
                  <a:srgbClr val="3D3D3D"/>
                </a:solidFill>
                <a:latin typeface="Plus Jakarta Sans"/>
              </a:rPr>
              <a:t>Encryption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48300" y="2333625"/>
            <a:ext cx="1733550" cy="685800"/>
          </a:xfrm>
          <a:prstGeom prst="rect">
            <a:avLst/>
          </a:prstGeom>
          <a:noFill/>
          <a:ln>
            <a:noFill/>
          </a:ln>
        </p:spPr>
        <p:txBody>
          <a:bodyPr wrap="square" tIns="0" rIns="0" bIns="0" lIns="0">
            <a:spAutoFit/>
          </a:bodyPr>
          <a:lstStyle/>
          <a:p>
            <a:pPr algn="ctr">
              <a:lnSpc>
                <a:spcPts val="1800"/>
              </a:lnSpc>
            </a:pPr>
            <a:r>
              <a:rPr sz="1200">
                <a:solidFill>
                  <a:srgbClr val="3D3D3D"/>
                </a:solidFill>
                <a:latin typeface="Plus Jakarta Sans"/>
              </a:rPr>
              <a:t>TLS for data in transit, encrypted storage for credentials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810500" y="0"/>
            <a:ext cx="38481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0"/>
            <a:ext cx="3848100" cy="6562725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/>
          <a:srcRect t="1273" b="1273"/>
          <a:stretch>
            <a:fillRect/>
          </a:stretch>
        </p:blipFill>
        <p:spPr>
          <a:xfrm>
            <a:off x="7810500" y="0"/>
            <a:ext cx="384810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1658600" cy="6562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tIns="0" rIns="0" bIns="0" lIns="0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rcRect l="36" r="36"/>
          <a:stretch>
            <a:fillRect/>
          </a:stretch>
        </p:blipFill>
        <p:spPr>
          <a:xfrm>
            <a:off x="0" y="0"/>
            <a:ext cx="11658600" cy="6562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